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501"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C59B9-60D1-49C8-A4D3-9F394B451C62}" type="datetimeFigureOut">
              <a:rPr lang="en-US" smtClean="0"/>
              <a:pPr/>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8FE21-F8AF-4CA9-84B1-0C983122BA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15D9-4A7D-4988-9E2F-AB780AF63265}" type="datetimeFigureOut">
              <a:rPr lang="en-US" smtClean="0"/>
              <a:pPr/>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83AB-997D-4F83-B74B-BD86C1E8F6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6" name="TextBox 5"/>
          <p:cNvSpPr txBox="1"/>
          <p:nvPr/>
        </p:nvSpPr>
        <p:spPr>
          <a:xfrm>
            <a:off x="1143000" y="2667000"/>
            <a:ext cx="6781800" cy="461665"/>
          </a:xfrm>
          <a:prstGeom prst="rect">
            <a:avLst/>
          </a:prstGeom>
          <a:noFill/>
        </p:spPr>
        <p:txBody>
          <a:bodyPr wrap="square" rtlCol="0">
            <a:spAutoFit/>
          </a:bodyPr>
          <a:lstStyle/>
          <a:p>
            <a:pPr algn="ctr"/>
            <a:r>
              <a:rPr lang="en-US" sz="2400" dirty="0" smtClean="0"/>
              <a:t>RL brake caliper Installation instructions </a:t>
            </a:r>
            <a:endParaRPr lang="en-US" sz="2400" dirty="0"/>
          </a:p>
        </p:txBody>
      </p:sp>
      <p:sp>
        <p:nvSpPr>
          <p:cNvPr id="7" name="TextBox 6"/>
          <p:cNvSpPr txBox="1"/>
          <p:nvPr/>
        </p:nvSpPr>
        <p:spPr>
          <a:xfrm>
            <a:off x="304800" y="3429000"/>
            <a:ext cx="4419600" cy="2308324"/>
          </a:xfrm>
          <a:prstGeom prst="rect">
            <a:avLst/>
          </a:prstGeom>
          <a:noFill/>
        </p:spPr>
        <p:txBody>
          <a:bodyPr wrap="square" rtlCol="0">
            <a:spAutoFit/>
          </a:bodyPr>
          <a:lstStyle/>
          <a:p>
            <a:r>
              <a:rPr lang="en-US" dirty="0" smtClean="0"/>
              <a:t>Included parts:</a:t>
            </a:r>
          </a:p>
          <a:p>
            <a:endParaRPr lang="en-US" dirty="0"/>
          </a:p>
          <a:p>
            <a:r>
              <a:rPr lang="en-US" dirty="0" smtClean="0"/>
              <a:t>Solid billet aluminum caliper brackets (qty 2)</a:t>
            </a:r>
          </a:p>
          <a:p>
            <a:r>
              <a:rPr lang="en-US" dirty="0" smtClean="0"/>
              <a:t>9/16 grade 8 bolts (</a:t>
            </a:r>
            <a:r>
              <a:rPr lang="en-US" dirty="0" err="1" smtClean="0"/>
              <a:t>qty</a:t>
            </a:r>
            <a:r>
              <a:rPr lang="en-US" dirty="0" smtClean="0"/>
              <a:t> </a:t>
            </a:r>
            <a:r>
              <a:rPr lang="en-US" dirty="0" smtClean="0"/>
              <a:t>4)</a:t>
            </a:r>
            <a:endParaRPr lang="en-US" dirty="0" smtClean="0"/>
          </a:p>
          <a:p>
            <a:r>
              <a:rPr lang="en-US" dirty="0" smtClean="0"/>
              <a:t>9/16 grade 8 washers (</a:t>
            </a:r>
            <a:r>
              <a:rPr lang="en-US" dirty="0" err="1" smtClean="0"/>
              <a:t>qty</a:t>
            </a:r>
            <a:r>
              <a:rPr lang="en-US" smtClean="0"/>
              <a:t> </a:t>
            </a:r>
            <a:r>
              <a:rPr lang="en-US" smtClean="0"/>
              <a:t>4)</a:t>
            </a:r>
            <a:endParaRPr lang="en-US" dirty="0" smtClean="0"/>
          </a:p>
          <a:p>
            <a:r>
              <a:rPr lang="en-US" dirty="0" smtClean="0"/>
              <a:t>M12x1.75 bolts (qty 4)</a:t>
            </a:r>
          </a:p>
          <a:p>
            <a:r>
              <a:rPr lang="en-US" dirty="0" smtClean="0"/>
              <a:t>M12 washers (qty 8)</a:t>
            </a:r>
          </a:p>
          <a:p>
            <a:r>
              <a:rPr lang="en-US" dirty="0" smtClean="0"/>
              <a:t>M12 </a:t>
            </a:r>
            <a:r>
              <a:rPr lang="en-US" dirty="0" err="1" smtClean="0"/>
              <a:t>nyloc</a:t>
            </a:r>
            <a:r>
              <a:rPr lang="en-US" dirty="0" smtClean="0"/>
              <a:t> nuts (qty 4)</a:t>
            </a:r>
          </a:p>
        </p:txBody>
      </p:sp>
      <p:sp>
        <p:nvSpPr>
          <p:cNvPr id="9" name="TextBox 8"/>
          <p:cNvSpPr txBox="1"/>
          <p:nvPr/>
        </p:nvSpPr>
        <p:spPr>
          <a:xfrm>
            <a:off x="5181600" y="3429000"/>
            <a:ext cx="3581400" cy="369332"/>
          </a:xfrm>
          <a:prstGeom prst="rect">
            <a:avLst/>
          </a:prstGeom>
          <a:noFill/>
        </p:spPr>
        <p:txBody>
          <a:bodyPr wrap="square" rtlCol="0">
            <a:spAutoFit/>
          </a:bodyPr>
          <a:lstStyle/>
          <a:p>
            <a:r>
              <a:rPr lang="en-US" dirty="0" smtClean="0"/>
              <a:t>Tools needed for installation:</a:t>
            </a:r>
            <a:endParaRPr lang="en-US" dirty="0"/>
          </a:p>
        </p:txBody>
      </p:sp>
      <p:sp>
        <p:nvSpPr>
          <p:cNvPr id="11" name="TextBox 10"/>
          <p:cNvSpPr txBox="1"/>
          <p:nvPr/>
        </p:nvSpPr>
        <p:spPr>
          <a:xfrm>
            <a:off x="5257800" y="3962400"/>
            <a:ext cx="3581400" cy="1477328"/>
          </a:xfrm>
          <a:prstGeom prst="rect">
            <a:avLst/>
          </a:prstGeom>
          <a:noFill/>
        </p:spPr>
        <p:txBody>
          <a:bodyPr wrap="square" rtlCol="0">
            <a:spAutoFit/>
          </a:bodyPr>
          <a:lstStyle/>
          <a:p>
            <a:r>
              <a:rPr lang="en-US" dirty="0" smtClean="0"/>
              <a:t>Ratchet w/ various extensions</a:t>
            </a:r>
          </a:p>
          <a:p>
            <a:r>
              <a:rPr lang="en-US" dirty="0" smtClean="0"/>
              <a:t>13/16 socket</a:t>
            </a:r>
          </a:p>
          <a:p>
            <a:r>
              <a:rPr lang="en-US" dirty="0" smtClean="0"/>
              <a:t>17mm socket</a:t>
            </a:r>
          </a:p>
          <a:p>
            <a:r>
              <a:rPr lang="en-US" dirty="0" smtClean="0"/>
              <a:t>17mm box wrench</a:t>
            </a:r>
          </a:p>
          <a:p>
            <a:r>
              <a:rPr lang="en-US" dirty="0" smtClean="0">
                <a:solidFill>
                  <a:srgbClr val="FF0000"/>
                </a:solidFill>
              </a:rPr>
              <a:t>Red </a:t>
            </a:r>
            <a:r>
              <a:rPr lang="en-US" dirty="0" err="1" smtClean="0">
                <a:solidFill>
                  <a:srgbClr val="FF0000"/>
                </a:solidFill>
              </a:rPr>
              <a:t>loctite</a:t>
            </a:r>
            <a:endParaRPr lang="en-US"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all 40.jpg"/>
          <p:cNvPicPr>
            <a:picLocks noChangeAspect="1"/>
          </p:cNvPicPr>
          <p:nvPr/>
        </p:nvPicPr>
        <p:blipFill>
          <a:blip r:embed="rId2" cstate="print"/>
          <a:stretch>
            <a:fillRect/>
          </a:stretch>
        </p:blipFill>
        <p:spPr>
          <a:xfrm>
            <a:off x="685800" y="1295400"/>
            <a:ext cx="7772400" cy="5562600"/>
          </a:xfrm>
          <a:prstGeom prst="rect">
            <a:avLst/>
          </a:prstGeom>
        </p:spPr>
      </p:pic>
      <p:sp>
        <p:nvSpPr>
          <p:cNvPr id="4" name="TextBox 3"/>
          <p:cNvSpPr txBox="1"/>
          <p:nvPr/>
        </p:nvSpPr>
        <p:spPr>
          <a:xfrm>
            <a:off x="838200" y="457200"/>
            <a:ext cx="7162800" cy="646331"/>
          </a:xfrm>
          <a:prstGeom prst="rect">
            <a:avLst/>
          </a:prstGeom>
          <a:noFill/>
        </p:spPr>
        <p:txBody>
          <a:bodyPr wrap="square" rtlCol="0">
            <a:spAutoFit/>
          </a:bodyPr>
          <a:lstStyle/>
          <a:p>
            <a:r>
              <a:rPr lang="en-US" dirty="0" smtClean="0"/>
              <a:t>Step 8 – Install the retaining spring under the guide pin that was installed in step 7.  Be sure that you install it correctly.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41.jpg"/>
          <p:cNvPicPr>
            <a:picLocks noChangeAspect="1"/>
          </p:cNvPicPr>
          <p:nvPr/>
        </p:nvPicPr>
        <p:blipFill>
          <a:blip r:embed="rId2" cstate="print"/>
          <a:stretch>
            <a:fillRect/>
          </a:stretch>
        </p:blipFill>
        <p:spPr>
          <a:xfrm>
            <a:off x="762000" y="1028700"/>
            <a:ext cx="7772400" cy="5829300"/>
          </a:xfrm>
          <a:prstGeom prst="rect">
            <a:avLst/>
          </a:prstGeom>
        </p:spPr>
      </p:pic>
      <p:sp>
        <p:nvSpPr>
          <p:cNvPr id="3" name="TextBox 2"/>
          <p:cNvSpPr txBox="1"/>
          <p:nvPr/>
        </p:nvSpPr>
        <p:spPr>
          <a:xfrm>
            <a:off x="838200" y="381000"/>
            <a:ext cx="7696200" cy="369332"/>
          </a:xfrm>
          <a:prstGeom prst="rect">
            <a:avLst/>
          </a:prstGeom>
          <a:noFill/>
        </p:spPr>
        <p:txBody>
          <a:bodyPr wrap="square" rtlCol="0">
            <a:spAutoFit/>
          </a:bodyPr>
          <a:lstStyle/>
          <a:p>
            <a:r>
              <a:rPr lang="en-US" dirty="0" smtClean="0"/>
              <a:t>Step 9 – Now install the lower guide pin the same way as the top one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43.jpg"/>
          <p:cNvPicPr>
            <a:picLocks noChangeAspect="1"/>
          </p:cNvPicPr>
          <p:nvPr/>
        </p:nvPicPr>
        <p:blipFill>
          <a:blip r:embed="rId2" cstate="print"/>
          <a:stretch>
            <a:fillRect/>
          </a:stretch>
        </p:blipFill>
        <p:spPr>
          <a:xfrm>
            <a:off x="685800" y="971550"/>
            <a:ext cx="7848600" cy="5886450"/>
          </a:xfrm>
          <a:prstGeom prst="rect">
            <a:avLst/>
          </a:prstGeom>
        </p:spPr>
      </p:pic>
      <p:sp>
        <p:nvSpPr>
          <p:cNvPr id="3" name="TextBox 2"/>
          <p:cNvSpPr txBox="1"/>
          <p:nvPr/>
        </p:nvSpPr>
        <p:spPr>
          <a:xfrm>
            <a:off x="762000" y="381000"/>
            <a:ext cx="7696200" cy="646331"/>
          </a:xfrm>
          <a:prstGeom prst="rect">
            <a:avLst/>
          </a:prstGeom>
          <a:noFill/>
        </p:spPr>
        <p:txBody>
          <a:bodyPr wrap="square" rtlCol="0">
            <a:spAutoFit/>
          </a:bodyPr>
          <a:lstStyle/>
          <a:p>
            <a:r>
              <a:rPr lang="en-US" dirty="0" smtClean="0"/>
              <a:t>Step 10 – Install the retaining spring into both the top and bottom guide pins and secure it in the caliper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45.jpg"/>
          <p:cNvPicPr>
            <a:picLocks noChangeAspect="1"/>
          </p:cNvPicPr>
          <p:nvPr/>
        </p:nvPicPr>
        <p:blipFill>
          <a:blip r:embed="rId2" cstate="print"/>
          <a:stretch>
            <a:fillRect/>
          </a:stretch>
        </p:blipFill>
        <p:spPr>
          <a:xfrm>
            <a:off x="685800" y="1600200"/>
            <a:ext cx="7696200" cy="5257800"/>
          </a:xfrm>
          <a:prstGeom prst="rect">
            <a:avLst/>
          </a:prstGeom>
        </p:spPr>
      </p:pic>
      <p:sp>
        <p:nvSpPr>
          <p:cNvPr id="3" name="TextBox 2"/>
          <p:cNvSpPr txBox="1"/>
          <p:nvPr/>
        </p:nvSpPr>
        <p:spPr>
          <a:xfrm>
            <a:off x="609600" y="381000"/>
            <a:ext cx="7772400" cy="923330"/>
          </a:xfrm>
          <a:prstGeom prst="rect">
            <a:avLst/>
          </a:prstGeom>
          <a:noFill/>
        </p:spPr>
        <p:txBody>
          <a:bodyPr wrap="square" rtlCol="0">
            <a:spAutoFit/>
          </a:bodyPr>
          <a:lstStyle/>
          <a:p>
            <a:r>
              <a:rPr lang="en-US" dirty="0" smtClean="0"/>
              <a:t>Step 11 – Re-install the brake line (use new crush washers) and torque to spec.  Be sure to check for binding or pinching of the brake line.  If you have no binding of the brake line, go ahead and bleed your brakes now.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46.jpg"/>
          <p:cNvPicPr>
            <a:picLocks noChangeAspect="1"/>
          </p:cNvPicPr>
          <p:nvPr/>
        </p:nvPicPr>
        <p:blipFill>
          <a:blip r:embed="rId2" cstate="print"/>
          <a:stretch>
            <a:fillRect/>
          </a:stretch>
        </p:blipFill>
        <p:spPr>
          <a:xfrm>
            <a:off x="609600" y="1447800"/>
            <a:ext cx="7848600" cy="5410200"/>
          </a:xfrm>
          <a:prstGeom prst="rect">
            <a:avLst/>
          </a:prstGeom>
        </p:spPr>
      </p:pic>
      <p:sp>
        <p:nvSpPr>
          <p:cNvPr id="3" name="TextBox 2"/>
          <p:cNvSpPr txBox="1"/>
          <p:nvPr/>
        </p:nvSpPr>
        <p:spPr>
          <a:xfrm>
            <a:off x="533400" y="381000"/>
            <a:ext cx="7924800" cy="923330"/>
          </a:xfrm>
          <a:prstGeom prst="rect">
            <a:avLst/>
          </a:prstGeom>
          <a:noFill/>
        </p:spPr>
        <p:txBody>
          <a:bodyPr wrap="square" rtlCol="0">
            <a:spAutoFit/>
          </a:bodyPr>
          <a:lstStyle/>
          <a:p>
            <a:r>
              <a:rPr lang="en-US" dirty="0" smtClean="0"/>
              <a:t>Step 12 – Congratulations you have completed your installation.  Be sure to check for leaks.  Reinstall the wheels and bead the brake pads in per the manufactures procedure.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2441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FFC RL caliper bracket </a:t>
            </a:r>
            <a:r>
              <a:rPr kumimoji="0" lang="en-US" sz="28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a:t>
            </a:r>
            <a:r>
              <a:rPr kumimoji="0" lang="en-US"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settings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FFC bracket to knuckle bolt should be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70 ft lbs, nut on the back should be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40 ft lbs.  Install the washer and bolt through the knuckle and thread into the bracket and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it to specs.  Then install the washer and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nylock</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nut on the back and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that to spec.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Caliper mounting bolts 60 ft lbs, make sure to apply only </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red </a:t>
            </a:r>
            <a:r>
              <a:rPr kumimoji="0" lang="en-US" sz="24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loctite</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the threads.  Hand tighten the bolts into the bracket, then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tq</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spec.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400" dirty="0" smtClean="0">
              <a:latin typeface="Calibri"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000" dirty="0" smtClean="0">
                <a:latin typeface="Calibri" pitchFamily="34" charset="0"/>
                <a:ea typeface="Calibri" pitchFamily="34" charset="0"/>
                <a:cs typeface="Times New Roman" pitchFamily="18" charset="0"/>
              </a:rPr>
              <a:t>Disclaimer – For off-road use only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rdwerk.jpg"/>
          <p:cNvPicPr>
            <a:picLocks noChangeAspect="1"/>
          </p:cNvPicPr>
          <p:nvPr/>
        </p:nvPicPr>
        <p:blipFill>
          <a:blip r:embed="rId2" cstate="print"/>
          <a:stretch>
            <a:fillRect/>
          </a:stretch>
        </p:blipFill>
        <p:spPr>
          <a:xfrm>
            <a:off x="1143000" y="1447800"/>
            <a:ext cx="6858000" cy="5410200"/>
          </a:xfrm>
          <a:prstGeom prst="rect">
            <a:avLst/>
          </a:prstGeom>
        </p:spPr>
      </p:pic>
      <p:sp>
        <p:nvSpPr>
          <p:cNvPr id="4" name="TextBox 3"/>
          <p:cNvSpPr txBox="1"/>
          <p:nvPr/>
        </p:nvSpPr>
        <p:spPr>
          <a:xfrm>
            <a:off x="914400" y="304800"/>
            <a:ext cx="7086600" cy="923330"/>
          </a:xfrm>
          <a:prstGeom prst="rect">
            <a:avLst/>
          </a:prstGeom>
          <a:noFill/>
        </p:spPr>
        <p:txBody>
          <a:bodyPr wrap="square" rtlCol="0">
            <a:spAutoFit/>
          </a:bodyPr>
          <a:lstStyle/>
          <a:p>
            <a:r>
              <a:rPr lang="en-US" dirty="0" smtClean="0"/>
              <a:t>A huge THANKS to Daniel from </a:t>
            </a:r>
            <a:r>
              <a:rPr lang="en-US" dirty="0" err="1" smtClean="0"/>
              <a:t>WerdWerx</a:t>
            </a:r>
            <a:r>
              <a:rPr lang="en-US" dirty="0" smtClean="0"/>
              <a:t> for the pictures.  If you guys are located in Southern California and need any work done on your car, please let Daniel know that FFC referred you.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5" name="TextBox 4"/>
          <p:cNvSpPr txBox="1"/>
          <p:nvPr/>
        </p:nvSpPr>
        <p:spPr>
          <a:xfrm>
            <a:off x="990600" y="2667000"/>
            <a:ext cx="7315200" cy="2862322"/>
          </a:xfrm>
          <a:prstGeom prst="rect">
            <a:avLst/>
          </a:prstGeom>
          <a:noFill/>
        </p:spPr>
        <p:txBody>
          <a:bodyPr wrap="square" rtlCol="0">
            <a:spAutoFit/>
          </a:bodyPr>
          <a:lstStyle/>
          <a:p>
            <a:pPr algn="ctr"/>
            <a:r>
              <a:rPr lang="en-US" sz="3600" dirty="0" smtClean="0"/>
              <a:t>Disclaimer of these </a:t>
            </a:r>
            <a:r>
              <a:rPr lang="en-US" sz="3600" smtClean="0"/>
              <a:t>installation instructions </a:t>
            </a:r>
            <a:endParaRPr lang="en-US" sz="3600" dirty="0" smtClean="0"/>
          </a:p>
          <a:p>
            <a:endParaRPr lang="en-US" dirty="0" smtClean="0"/>
          </a:p>
          <a:p>
            <a:r>
              <a:rPr lang="en-US" dirty="0" smtClean="0"/>
              <a:t>These instructions will show you how to install our brake caliper bracket, it will not show you have to remove your current brake set up.  Brakes are an important part and need to be handled with care.  If you aren’t comfortable removing your brakes please take your car to a professional to have our caliper brackets installed.  Our brakes are designed for off road use only.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stall 24.jpg"/>
          <p:cNvPicPr>
            <a:picLocks noChangeAspect="1"/>
          </p:cNvPicPr>
          <p:nvPr/>
        </p:nvPicPr>
        <p:blipFill>
          <a:blip r:embed="rId2" cstate="print"/>
          <a:stretch>
            <a:fillRect/>
          </a:stretch>
        </p:blipFill>
        <p:spPr>
          <a:xfrm>
            <a:off x="990600" y="1295400"/>
            <a:ext cx="7315200" cy="4972050"/>
          </a:xfrm>
          <a:prstGeom prst="rect">
            <a:avLst/>
          </a:prstGeom>
        </p:spPr>
      </p:pic>
      <p:sp>
        <p:nvSpPr>
          <p:cNvPr id="6" name="TextBox 5"/>
          <p:cNvSpPr txBox="1"/>
          <p:nvPr/>
        </p:nvSpPr>
        <p:spPr>
          <a:xfrm>
            <a:off x="914400" y="381000"/>
            <a:ext cx="7620000" cy="923330"/>
          </a:xfrm>
          <a:prstGeom prst="rect">
            <a:avLst/>
          </a:prstGeom>
          <a:noFill/>
        </p:spPr>
        <p:txBody>
          <a:bodyPr wrap="square" rtlCol="0">
            <a:spAutoFit/>
          </a:bodyPr>
          <a:lstStyle/>
          <a:p>
            <a:r>
              <a:rPr lang="en-US" dirty="0" smtClean="0"/>
              <a:t>Step 1 - Lay out the FFC bracket and hardware that will be used for the installation.  The brackets are universal and can be used on either side of the vehicle.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tall 25.jpg"/>
          <p:cNvPicPr>
            <a:picLocks noChangeAspect="1"/>
          </p:cNvPicPr>
          <p:nvPr/>
        </p:nvPicPr>
        <p:blipFill>
          <a:blip r:embed="rId2" cstate="print"/>
          <a:stretch>
            <a:fillRect/>
          </a:stretch>
        </p:blipFill>
        <p:spPr>
          <a:xfrm>
            <a:off x="609600" y="1085850"/>
            <a:ext cx="7696200" cy="5772150"/>
          </a:xfrm>
          <a:prstGeom prst="rect">
            <a:avLst/>
          </a:prstGeom>
        </p:spPr>
      </p:pic>
      <p:sp>
        <p:nvSpPr>
          <p:cNvPr id="5" name="TextBox 4"/>
          <p:cNvSpPr txBox="1"/>
          <p:nvPr/>
        </p:nvSpPr>
        <p:spPr>
          <a:xfrm>
            <a:off x="838200" y="381000"/>
            <a:ext cx="7391400" cy="646331"/>
          </a:xfrm>
          <a:prstGeom prst="rect">
            <a:avLst/>
          </a:prstGeom>
          <a:noFill/>
        </p:spPr>
        <p:txBody>
          <a:bodyPr wrap="square" rtlCol="0">
            <a:spAutoFit/>
          </a:bodyPr>
          <a:lstStyle/>
          <a:p>
            <a:r>
              <a:rPr lang="en-US" dirty="0" smtClean="0"/>
              <a:t>Step 2 – Thread the M12x1.75 bolts through the knuckle and into the FFC </a:t>
            </a:r>
            <a:r>
              <a:rPr lang="en-US" smtClean="0"/>
              <a:t>brake bracket.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28.jpg"/>
          <p:cNvPicPr>
            <a:picLocks noChangeAspect="1"/>
          </p:cNvPicPr>
          <p:nvPr/>
        </p:nvPicPr>
        <p:blipFill>
          <a:blip r:embed="rId2" cstate="print"/>
          <a:stretch>
            <a:fillRect/>
          </a:stretch>
        </p:blipFill>
        <p:spPr>
          <a:xfrm>
            <a:off x="990600" y="1314450"/>
            <a:ext cx="7391400" cy="5543550"/>
          </a:xfrm>
          <a:prstGeom prst="rect">
            <a:avLst/>
          </a:prstGeom>
        </p:spPr>
      </p:pic>
      <p:sp>
        <p:nvSpPr>
          <p:cNvPr id="3" name="TextBox 2"/>
          <p:cNvSpPr txBox="1"/>
          <p:nvPr/>
        </p:nvSpPr>
        <p:spPr>
          <a:xfrm>
            <a:off x="838200" y="457200"/>
            <a:ext cx="7620000" cy="923330"/>
          </a:xfrm>
          <a:prstGeom prst="rect">
            <a:avLst/>
          </a:prstGeom>
          <a:noFill/>
        </p:spPr>
        <p:txBody>
          <a:bodyPr wrap="square" rtlCol="0">
            <a:spAutoFit/>
          </a:bodyPr>
          <a:lstStyle/>
          <a:p>
            <a:r>
              <a:rPr lang="en-US" dirty="0" smtClean="0"/>
              <a:t>Step 3 – Install the M12 washer and </a:t>
            </a:r>
            <a:r>
              <a:rPr lang="en-US" dirty="0" err="1" smtClean="0"/>
              <a:t>nyloc</a:t>
            </a:r>
            <a:r>
              <a:rPr lang="en-US" dirty="0" smtClean="0"/>
              <a:t> nut on the bolts that you just installed and </a:t>
            </a:r>
            <a:r>
              <a:rPr lang="en-US" dirty="0" err="1" smtClean="0"/>
              <a:t>torqued</a:t>
            </a:r>
            <a:r>
              <a:rPr lang="en-US" dirty="0" smtClean="0"/>
              <a:t> down in Step 2.  The </a:t>
            </a:r>
            <a:r>
              <a:rPr lang="en-US" dirty="0" err="1" smtClean="0"/>
              <a:t>nyloc</a:t>
            </a:r>
            <a:r>
              <a:rPr lang="en-US" dirty="0" smtClean="0"/>
              <a:t> nut needs to be </a:t>
            </a:r>
            <a:r>
              <a:rPr lang="en-US" dirty="0" err="1" smtClean="0"/>
              <a:t>torqued</a:t>
            </a:r>
            <a:r>
              <a:rPr lang="en-US" dirty="0" smtClean="0"/>
              <a:t> to </a:t>
            </a:r>
          </a:p>
          <a:p>
            <a:r>
              <a:rPr lang="en-US" dirty="0" smtClean="0"/>
              <a:t>40 ft-lbs.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31.jpg"/>
          <p:cNvPicPr>
            <a:picLocks noChangeAspect="1"/>
          </p:cNvPicPr>
          <p:nvPr/>
        </p:nvPicPr>
        <p:blipFill>
          <a:blip r:embed="rId2" cstate="print"/>
          <a:stretch>
            <a:fillRect/>
          </a:stretch>
        </p:blipFill>
        <p:spPr>
          <a:xfrm>
            <a:off x="609600" y="1524000"/>
            <a:ext cx="7848600" cy="5334000"/>
          </a:xfrm>
          <a:prstGeom prst="rect">
            <a:avLst/>
          </a:prstGeom>
        </p:spPr>
      </p:pic>
      <p:sp>
        <p:nvSpPr>
          <p:cNvPr id="3" name="TextBox 2"/>
          <p:cNvSpPr txBox="1"/>
          <p:nvPr/>
        </p:nvSpPr>
        <p:spPr>
          <a:xfrm>
            <a:off x="685800" y="381000"/>
            <a:ext cx="7696200" cy="923330"/>
          </a:xfrm>
          <a:prstGeom prst="rect">
            <a:avLst/>
          </a:prstGeom>
          <a:noFill/>
        </p:spPr>
        <p:txBody>
          <a:bodyPr wrap="square" rtlCol="0">
            <a:spAutoFit/>
          </a:bodyPr>
          <a:lstStyle/>
          <a:p>
            <a:r>
              <a:rPr lang="en-US" dirty="0" smtClean="0"/>
              <a:t>Step 4 – Slide the rotor onto the wheel studs.  Below is a picture of a 350Z </a:t>
            </a:r>
            <a:r>
              <a:rPr lang="en-US" dirty="0" err="1" smtClean="0"/>
              <a:t>Brembo</a:t>
            </a:r>
            <a:r>
              <a:rPr lang="en-US" dirty="0" smtClean="0"/>
              <a:t> edition  rotor that was </a:t>
            </a:r>
            <a:r>
              <a:rPr lang="en-US" dirty="0" err="1" smtClean="0"/>
              <a:t>redrilled</a:t>
            </a:r>
            <a:r>
              <a:rPr lang="en-US" dirty="0" smtClean="0"/>
              <a:t> to 4x114.  This same steps applies whether you are 4 or 5 lug.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all 34.jpg"/>
          <p:cNvPicPr>
            <a:picLocks noChangeAspect="1"/>
          </p:cNvPicPr>
          <p:nvPr/>
        </p:nvPicPr>
        <p:blipFill>
          <a:blip r:embed="rId2" cstate="print"/>
          <a:stretch>
            <a:fillRect/>
          </a:stretch>
        </p:blipFill>
        <p:spPr>
          <a:xfrm>
            <a:off x="457200" y="1752600"/>
            <a:ext cx="8128000" cy="5105400"/>
          </a:xfrm>
          <a:prstGeom prst="rect">
            <a:avLst/>
          </a:prstGeom>
        </p:spPr>
      </p:pic>
      <p:sp>
        <p:nvSpPr>
          <p:cNvPr id="4" name="TextBox 3"/>
          <p:cNvSpPr txBox="1"/>
          <p:nvPr/>
        </p:nvSpPr>
        <p:spPr>
          <a:xfrm>
            <a:off x="685800" y="304800"/>
            <a:ext cx="7696200" cy="1200329"/>
          </a:xfrm>
          <a:prstGeom prst="rect">
            <a:avLst/>
          </a:prstGeom>
          <a:noFill/>
        </p:spPr>
        <p:txBody>
          <a:bodyPr wrap="square" rtlCol="0">
            <a:spAutoFit/>
          </a:bodyPr>
          <a:lstStyle/>
          <a:p>
            <a:r>
              <a:rPr lang="en-US" dirty="0" smtClean="0"/>
              <a:t>Step 5 – Now slide the supplied 9/16 bolts and washer through your caliper.  Make sure that you install the </a:t>
            </a:r>
            <a:r>
              <a:rPr lang="en-US" dirty="0" smtClean="0">
                <a:solidFill>
                  <a:srgbClr val="FF0000"/>
                </a:solidFill>
              </a:rPr>
              <a:t> RED LOCTITE </a:t>
            </a:r>
            <a:r>
              <a:rPr lang="en-US" dirty="0" smtClean="0"/>
              <a:t>on the exposed threads at this time, then go ahead and hand tighten into the FFC brake caliper bracket.  Do not torque down until both bolts are fully installed.  Torque bolts to 60 ft-lbs.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ll 36.jpg"/>
          <p:cNvPicPr>
            <a:picLocks noChangeAspect="1"/>
          </p:cNvPicPr>
          <p:nvPr/>
        </p:nvPicPr>
        <p:blipFill>
          <a:blip r:embed="rId2" cstate="print"/>
          <a:stretch>
            <a:fillRect/>
          </a:stretch>
        </p:blipFill>
        <p:spPr>
          <a:xfrm>
            <a:off x="914400" y="1428750"/>
            <a:ext cx="7239000" cy="5429250"/>
          </a:xfrm>
          <a:prstGeom prst="rect">
            <a:avLst/>
          </a:prstGeom>
        </p:spPr>
      </p:pic>
      <p:sp>
        <p:nvSpPr>
          <p:cNvPr id="4" name="TextBox 3"/>
          <p:cNvSpPr txBox="1"/>
          <p:nvPr/>
        </p:nvSpPr>
        <p:spPr>
          <a:xfrm>
            <a:off x="990600" y="533400"/>
            <a:ext cx="7010400" cy="923330"/>
          </a:xfrm>
          <a:prstGeom prst="rect">
            <a:avLst/>
          </a:prstGeom>
          <a:noFill/>
        </p:spPr>
        <p:txBody>
          <a:bodyPr wrap="square" rtlCol="0">
            <a:spAutoFit/>
          </a:bodyPr>
          <a:lstStyle/>
          <a:p>
            <a:r>
              <a:rPr lang="en-US" dirty="0" smtClean="0"/>
              <a:t>Step 6 – Here you can see the 9/16 bolts installed and </a:t>
            </a:r>
            <a:r>
              <a:rPr lang="en-US" dirty="0" err="1" smtClean="0"/>
              <a:t>torqued</a:t>
            </a:r>
            <a:r>
              <a:rPr lang="en-US" dirty="0" smtClean="0"/>
              <a:t> to spec.  Next is to ensure the pistons are pushed all the way back.  This will allow you to install the brake pads.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all 38.jpg"/>
          <p:cNvPicPr>
            <a:picLocks noChangeAspect="1"/>
          </p:cNvPicPr>
          <p:nvPr/>
        </p:nvPicPr>
        <p:blipFill>
          <a:blip r:embed="rId2" cstate="print"/>
          <a:stretch>
            <a:fillRect/>
          </a:stretch>
        </p:blipFill>
        <p:spPr>
          <a:xfrm>
            <a:off x="914400" y="1200150"/>
            <a:ext cx="7543800" cy="5657850"/>
          </a:xfrm>
          <a:prstGeom prst="rect">
            <a:avLst/>
          </a:prstGeom>
        </p:spPr>
      </p:pic>
      <p:sp>
        <p:nvSpPr>
          <p:cNvPr id="4" name="TextBox 3"/>
          <p:cNvSpPr txBox="1"/>
          <p:nvPr/>
        </p:nvSpPr>
        <p:spPr>
          <a:xfrm>
            <a:off x="838200" y="381000"/>
            <a:ext cx="7620000" cy="646331"/>
          </a:xfrm>
          <a:prstGeom prst="rect">
            <a:avLst/>
          </a:prstGeom>
          <a:noFill/>
        </p:spPr>
        <p:txBody>
          <a:bodyPr wrap="square" rtlCol="0">
            <a:spAutoFit/>
          </a:bodyPr>
          <a:lstStyle/>
          <a:p>
            <a:r>
              <a:rPr lang="en-US" dirty="0" smtClean="0"/>
              <a:t>Step 7 – After you have installed both pads, install (1) one of the guide pins through the caliper and pads.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679</Words>
  <Application>Microsoft Office PowerPoint</Application>
  <PresentationFormat>On-screen Show (4:3)</PresentationFormat>
  <Paragraphs>39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Alan Craft</cp:lastModifiedBy>
  <cp:revision>11</cp:revision>
  <dcterms:created xsi:type="dcterms:W3CDTF">2014-04-16T17:55:09Z</dcterms:created>
  <dcterms:modified xsi:type="dcterms:W3CDTF">2015-11-13T14:40:32Z</dcterms:modified>
</cp:coreProperties>
</file>